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1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63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746" y="2144676"/>
            <a:ext cx="7556421" cy="153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Приложение для изучения техник скорочтения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8032" y="4911448"/>
            <a:ext cx="2848707" cy="2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Выполнил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и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студент</a:t>
            </a: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группы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БПО-22-01 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А.Р. </a:t>
            </a: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Риянова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А.Ф. Абдулбасырова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Принял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175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ru-RU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ст. преподаватель</a:t>
            </a: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Е.В. Дружинская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7585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ru-RU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Уфа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2025 г.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3A80057-22A4-A690-74CE-55D498F5DA0C}"/>
              </a:ext>
            </a:extLst>
          </p:cNvPr>
          <p:cNvSpPr txBox="1"/>
          <p:nvPr/>
        </p:nvSpPr>
        <p:spPr>
          <a:xfrm>
            <a:off x="1336049" y="301449"/>
            <a:ext cx="6554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Уфимский государственный нефтяной технический университет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вычислительной техники и инженерной кибернетики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B715889C-84BE-35E4-F302-FF1BD9C2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31" y="16159"/>
            <a:ext cx="1732069" cy="14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5268886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Актуальность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181" y="1408554"/>
            <a:ext cx="8483397" cy="860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В условиях перегрузки информацией навыки быстрого чтения становятся критически важными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83181" y="2417858"/>
            <a:ext cx="6383774" cy="2532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Проблемы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Узкое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поле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зрения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Регрессия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глаз</a:t>
            </a:r>
            <a:endParaRPr lang="ru-RU" sz="2000" dirty="0">
              <a:solidFill>
                <a:srgbClr val="4C4C4C"/>
              </a:solidFill>
              <a:latin typeface="Times New Roman" panose="02020603050405020304" pitchFamily="18" charset="0"/>
              <a:ea typeface="Noto Serif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Артикуляция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при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чтении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Char char="•"/>
            </a:pP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Низкая</a:t>
            </a: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концентрация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381" y="2779157"/>
            <a:ext cx="638377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683181" y="4988719"/>
            <a:ext cx="6383774" cy="125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230015-AAD1-7D79-A8B3-D57D00F093F1}"/>
              </a:ext>
            </a:extLst>
          </p:cNvPr>
          <p:cNvSpPr txBox="1"/>
          <p:nvPr/>
        </p:nvSpPr>
        <p:spPr>
          <a:xfrm>
            <a:off x="683180" y="5227821"/>
            <a:ext cx="5446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Решение: мобильное приложение </a:t>
            </a:r>
          </a:p>
          <a:p>
            <a:r>
              <a:rPr lang="ru-RU" sz="24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для самостоятельной тренировки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3413EFF-9AA5-1215-8D37-D73004E8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423" y="1879153"/>
            <a:ext cx="5000978" cy="63504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7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 и задачи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11837"/>
            <a:ext cx="170021" cy="1579126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311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Цель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03972" y="2802255"/>
            <a:ext cx="717398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Спроектировать и реализовать мобильное приложение направленное на повышение скорости и качества восприятия текста.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133951" y="4117777"/>
            <a:ext cx="170021" cy="2622113"/>
          </a:xfrm>
          <a:prstGeom prst="roundRect">
            <a:avLst>
              <a:gd name="adj" fmla="val 56033"/>
            </a:avLst>
          </a:prstGeom>
          <a:solidFill>
            <a:srgbClr val="000000"/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644134" y="4117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Задачи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644134" y="4608194"/>
            <a:ext cx="6706076" cy="1689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Изучить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техники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скорочтения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Проанализировать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существующие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решения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Спроектировать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и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логику</a:t>
            </a: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Провести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тестирование</a:t>
            </a:r>
            <a:endParaRPr lang="en-US" sz="1750" dirty="0"/>
          </a:p>
          <a:p>
            <a:pPr>
              <a:lnSpc>
                <a:spcPts val="2850"/>
              </a:lnSpc>
              <a:buSzPct val="100000"/>
            </a:pPr>
            <a:endParaRPr lang="en-US" sz="17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44134" y="505039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49259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644134" y="59347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644134" y="637698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6B190F06-9349-3A0C-207A-2C16AB54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22" y="533967"/>
            <a:ext cx="5835460" cy="710693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AD2BC4DB-7EFD-2373-7233-003449762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439697"/>
            <a:ext cx="4749054" cy="714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Анализ аналогов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375053"/>
            <a:ext cx="7556421" cy="6161246"/>
          </a:xfrm>
          <a:prstGeom prst="roundRect">
            <a:avLst>
              <a:gd name="adj" fmla="val 10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1382673"/>
            <a:ext cx="7540347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36043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Приложение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319912" y="1478637"/>
            <a:ext cx="2843865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Преимущества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1466195" y="1478637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Недостатки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7810" y="1810345"/>
            <a:ext cx="7540347" cy="16063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436043" y="1906310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Quickify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319912" y="1906310"/>
            <a:ext cx="2843866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Разнообразные упражнения: визуальные тренажёры, слепое чтение, тренировки внимания. Интуитивный интерфейс. Статистика прогресса.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1466195" y="1906310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Некоторые функции доступны только в платной версии. Перегруженность интерфейса.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436043" y="3512701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Readmical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8319912" y="3512701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Использует метод RSVP. Минималистичный и быстрый интерфейс. Поддержка собственных текстов.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1466195" y="3512701"/>
            <a:ext cx="22145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Ограниченный набор функций. Отсутствие упражнений на память и внимание.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7810" y="4787384"/>
            <a:ext cx="7540347" cy="13706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436043" y="4883348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Spritz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319912" y="4883348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Уникальная технология показа текста с фиксацией ключевой буквы (Optimal Recognition Point). </a:t>
            </a: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Возможность просмотра любых онлайн страниц.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11466195" y="4883348"/>
            <a:ext cx="2214563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Мало настроек. Трудности при чтении сложных фраз на высокой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скорости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ru-RU" sz="1150" dirty="0">
              <a:solidFill>
                <a:srgbClr val="4C4C4C"/>
              </a:solidFill>
              <a:latin typeface="Noto Serif" pitchFamily="34" charset="0"/>
              <a:ea typeface="Noto Serif" pitchFamily="34" charset="-122"/>
              <a:cs typeface="Noto Serif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ru-RU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Нельзя использовать офлайн.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8032"/>
            <a:ext cx="7540347" cy="13706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436043" y="6253996"/>
            <a:ext cx="22145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Spreeder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8319912" y="6253996"/>
            <a:ext cx="2843865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Многофункциональность: тренировка памяти, концентрации, чтения. Облачная синхронизация. Гибкая настройка.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11466195" y="6253996"/>
            <a:ext cx="2214563" cy="94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Только на английском языке. Высокая цена подписки.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Перегруженность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1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интерфейса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15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5C00980C-8F3F-11A9-297E-7F24D3D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26" name="AutoShape 2" descr="Скриншот номер 1">
            <a:extLst>
              <a:ext uri="{FF2B5EF4-FFF2-40B4-BE49-F238E27FC236}">
                <a16:creationId xmlns:a16="http://schemas.microsoft.com/office/drawing/2014/main" xmlns="" id="{A24272D6-E073-C137-60C4-5CBB5913B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AutoShape 4" descr="Скриншот номер 1">
            <a:extLst>
              <a:ext uri="{FF2B5EF4-FFF2-40B4-BE49-F238E27FC236}">
                <a16:creationId xmlns:a16="http://schemas.microsoft.com/office/drawing/2014/main" xmlns="" id="{C6E15951-BF5F-F841-11CE-64CCABA37F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xmlns="" id="{C94FE202-8CE4-B136-D2E1-51E1B9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93" y="809025"/>
            <a:ext cx="3715268" cy="670653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xmlns="" id="{FE25247B-ED0B-FB86-03AB-2551C34B1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80" y="809025"/>
            <a:ext cx="3715268" cy="666673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xmlns="" id="{7BF7AE9A-AAB1-8356-8B15-0AA2A145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76" y="809025"/>
            <a:ext cx="3789817" cy="670653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xmlns="" id="{677AA940-9FD0-2862-F4D2-DB32033E5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97" y="753838"/>
            <a:ext cx="4495150" cy="69740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xmlns="" id="{FF64A488-E605-A9FC-4C34-90C4A4746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672" y="813927"/>
            <a:ext cx="3115110" cy="660174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xmlns="" id="{D2FED8C2-2313-1164-40ED-3FE89954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040" y="805950"/>
            <a:ext cx="3115110" cy="659222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xmlns="" id="{6E21CB48-1643-07ED-EAE1-3A9552DE9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43" y="615012"/>
            <a:ext cx="4495150" cy="69740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xmlns="" id="{D27592B8-8F30-EF8A-AAFA-5AE5C61A3E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832" y="934554"/>
            <a:ext cx="3791479" cy="6335009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6CDE175A-8600-B96C-7DBD-02112EBA9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696" y="967444"/>
            <a:ext cx="3748105" cy="6335629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xmlns="" id="{5A8C98AD-695E-7BDE-0B8A-D68B593918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308" y="942532"/>
            <a:ext cx="3781953" cy="634453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xmlns="" id="{01D3A7C6-0E4F-32D7-1503-37FC5075EB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294" y="655024"/>
            <a:ext cx="4395707" cy="685548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xmlns="" id="{CEE8A926-FA5D-83C3-130B-9F184BEF3C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725" y="1165303"/>
            <a:ext cx="3086352" cy="6336583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xmlns="" id="{B36CAFE4-A602-C63A-0E50-DD692B491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08750" y="1160981"/>
            <a:ext cx="3118259" cy="629146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xmlns="" id="{F94B121E-BD38-FBD1-366D-A995ED21E2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072" y="1143135"/>
            <a:ext cx="3052574" cy="6327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311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Функциональная модель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983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Выбор техники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027283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7790" y="2574608"/>
            <a:ext cx="2940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Настройка скорости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2762607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51256" y="4209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Тренировка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449366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937790" y="58447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Тестирование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5756434"/>
            <a:ext cx="339328" cy="42422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492329" y="543591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Результаты и рейтинг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4877633"/>
            <a:ext cx="339328" cy="42422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Поддержка техник: блоками, по диагонали, ключевые слова, указка, слова наоборот, предложения наоборот.</a:t>
            </a:r>
            <a:endParaRPr lang="en-US" sz="17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7CB4B4CF-CF87-BCC2-C46B-5BD520EA98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7044" y="128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Интерфейс (UI)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2BB762C-7A8B-7005-B5F3-D4CEB4D99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3" name="Screen_Recording_20250522-211002">
            <a:hlinkClick r:id="" action="ppaction://media"/>
            <a:extLst>
              <a:ext uri="{FF2B5EF4-FFF2-40B4-BE49-F238E27FC236}">
                <a16:creationId xmlns:a16="http://schemas.microsoft.com/office/drawing/2014/main" xmlns="" id="{5E78A522-1287-375E-4817-95BC26E36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6376" y="407360"/>
            <a:ext cx="3533415" cy="7654502"/>
          </a:xfrm>
          <a:prstGeom prst="rect">
            <a:avLst/>
          </a:prstGeom>
        </p:spPr>
      </p:pic>
      <p:pic>
        <p:nvPicPr>
          <p:cNvPr id="4" name="Screen_Recording_20250522-211420">
            <a:hlinkClick r:id="" action="ppaction://media"/>
            <a:extLst>
              <a:ext uri="{FF2B5EF4-FFF2-40B4-BE49-F238E27FC236}">
                <a16:creationId xmlns:a16="http://schemas.microsoft.com/office/drawing/2014/main" xmlns="" id="{D25D404A-2698-9DF6-AE1F-5077C8E86C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89067" y="275779"/>
            <a:ext cx="3533415" cy="765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1A0C3978-67C6-E32D-9762-E7E26B1CC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33" y="220847"/>
            <a:ext cx="10258768" cy="79080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0"/>
          <p:cNvSpPr/>
          <p:nvPr/>
        </p:nvSpPr>
        <p:spPr>
          <a:xfrm>
            <a:off x="632736" y="225576"/>
            <a:ext cx="6446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Логическая структура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C450699D-6F25-4D99-4B7B-1F0D5DDE2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14" y="973343"/>
            <a:ext cx="10835085" cy="7210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BF0227E9-3FCA-2584-6696-2BC40651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8553" y="228288"/>
            <a:ext cx="788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Совместная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работа над проектом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745" y="930634"/>
            <a:ext cx="1336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 выполнена в составе команды из двух человек.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463" y="1524124"/>
            <a:ext cx="72758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Альбина: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MaterialsFragment.kt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SpeedSelectionFragment.kt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TechniqueAdapter.kt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TechniqueSelectionAdapter.kt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DiagonalReadingTechnique.kt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DiagonalLineView.kt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PointerMethodTechnique.kt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основного контейнера приложения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фрагментов и навигация.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фрагментов для выбора техник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ExercisesFragment.kt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просмотра материалов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MaterialsFragment.kt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настройки скорости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SpeedSelectionFragment.kt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адаптеров для списков техник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TechniqueAdapter.kt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TechniqueSelectionAdapter.kt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разделах упражнений и материалов.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базового класса техник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двух техник скорочтения: чтение по диагонали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DiagonalReadingTechnique.kt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метод указки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PointerMethodTechnique.kt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компонента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отрисовки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диагональной линии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DiagonalLineView.kt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73962" y="1392299"/>
            <a:ext cx="642046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Аделина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Файлы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RatingFragment.kt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ReadingTestFragment.kt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TechniqueDetailFragment.kt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RatingAdapter.kt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TestResult.kt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KeywordSearchTechnique.kt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SentenceReverseTechnique.kt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WordReverseTechnique.kt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TextResources.kt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BlockReadingTechnique.kt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фрагментов для отображения рейтинга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RatingFragment.kt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выполнения упражнений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ReadingTestFragment.kt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демонстрации техник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TechniqueDetailFragment.kt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тестирования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TestFragment.kt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адаптера для рейтинга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RatingAdapter.kt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модели данных для результатов теста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TestResult.kt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техник скорочтения: поиск ключевых слов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KeywordSearchTechnique.kt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предложения наоборот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SentenceReverseTechnique.kt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слова наоборот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WordReverseTechnique.kt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чтение блоками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BlockReadingTechnique.kt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управления текстовыми ресурсами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TextResources.kt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загрузки текстов из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9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81879" y="553268"/>
            <a:ext cx="5460254" cy="661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3A3A3A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Выводы и перспективы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81879" y="1446773"/>
            <a:ext cx="8067988" cy="1598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Разработано Android-приложение со встроенными техниками скорочтения (чтение блоками, по диагонали, обратный порядок, ключевые слова), с возможностью выбора, настройки скорости и прохождения тестов. Реализован интуитивный интерфейс, отображение прогресса и чёткая архитектура с хранением данных.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260622" y="3278113"/>
            <a:ext cx="8642049" cy="4657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450850">
              <a:lnSpc>
                <a:spcPct val="150000"/>
              </a:lnSpc>
              <a:buNone/>
            </a:pP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Перспективы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развития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 Medium" pitchFamily="34" charset="-122"/>
                <a:cs typeface="Times New Roman" panose="02020603050405020304" pitchFamily="18" charset="0"/>
              </a:rPr>
              <a:t>: </a:t>
            </a:r>
          </a:p>
          <a:p>
            <a:pPr indent="450850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Система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постепенного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открытия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—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следующая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техника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</a:p>
          <a:p>
            <a:pPr indent="450850"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становится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доступной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только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после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успешного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прохождения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Noto Serif" pitchFamily="34" charset="-122"/>
                <a:cs typeface="Times New Roman" panose="02020603050405020304" pitchFamily="18" charset="0"/>
              </a:rPr>
              <a:t>предыдущей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Новые техники: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Текст за шторкой: движение области видимости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Зашумлённый текст: визуальные искажения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Частично скрытые строки: развитие контекстного мышления</a:t>
            </a:r>
          </a:p>
          <a:p>
            <a:pPr indent="45085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Гибкая настройка: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Индивидуальная скорость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шрифта</a:t>
            </a:r>
          </a:p>
          <a:p>
            <a:pPr marL="631825" indent="2603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Цветовая схема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681879" y="4068661"/>
            <a:ext cx="7223760" cy="2044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46520" y="496371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endParaRPr lang="en-US" sz="12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68094693-D679-E988-7311-F4F69541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353" y="7640902"/>
            <a:ext cx="1981944" cy="58869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xmlns="" id="{19C238E9-7992-76A9-42BB-FCCC4005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13" y="-1"/>
            <a:ext cx="5282635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389</Words>
  <Application>Microsoft Office PowerPoint</Application>
  <PresentationFormat>Произвольный</PresentationFormat>
  <Paragraphs>101</Paragraphs>
  <Slides>9</Slides>
  <Notes>8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 Windows</cp:lastModifiedBy>
  <cp:revision>11</cp:revision>
  <dcterms:created xsi:type="dcterms:W3CDTF">2025-05-22T14:58:30Z</dcterms:created>
  <dcterms:modified xsi:type="dcterms:W3CDTF">2025-05-22T18:05:51Z</dcterms:modified>
</cp:coreProperties>
</file>